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ndrej Sukeľ" initials="OS" lastIdx="1" clrIdx="0">
    <p:extLst>
      <p:ext uri="{19B8F6BF-5375-455C-9EA6-DF929625EA0E}">
        <p15:presenceInfo xmlns:p15="http://schemas.microsoft.com/office/powerpoint/2012/main" userId="Ondrej Sukeľ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5F5F5F"/>
    <a:srgbClr val="009B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2" y="6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psedlacek\AppData\Local\Microsoft\Windows\INetCache\Content.Outlook\2C2M15Q7\LPS_PODKLA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[LPS_PODKLAD.xlsx]DASHBOARD_CHAINS!Kontingenčná tabuľka6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2">
              <a:lumMod val="75000"/>
            </a:schemeClr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00B05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9.2768800120248282E-2"/>
              <c:y val="-0.23820572312451666"/>
            </c:manualLayout>
          </c:layout>
          <c:tx>
            <c:rich>
              <a:bodyPr rot="0" spcFirstLastPara="1" vertOverflow="ellipsis" vert="horz" wrap="square" anchor="ctr" anchorCtr="0"/>
              <a:lstStyle/>
              <a:p>
                <a:pPr algn="l"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 sz="1100" b="1"/>
                  <a:t>  </a:t>
                </a:r>
                <a:fld id="{B1FFC208-CCC9-4D4E-A120-70CE80421D93}" type="PERCENTAGE">
                  <a:rPr lang="en-US" sz="1600" b="1"/>
                  <a:pPr algn="l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t>[PERCENTO]</a:t>
                </a:fld>
                <a:endParaRPr lang="en-US" sz="1100" b="1"/>
              </a:p>
            </c:rich>
          </c:tx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0"/>
            <a:lstStyle/>
            <a:p>
              <a:pPr algn="l"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01840033001999"/>
                  <c:h val="0.13126063418406805"/>
                </c:manualLayout>
              </c15:layout>
              <c15:dlblFieldTable/>
              <c15:showDataLabelsRange val="0"/>
            </c:ext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00B05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9.2768800120248282E-2"/>
              <c:y val="-0.23820572312451666"/>
            </c:manualLayout>
          </c:layout>
          <c:tx>
            <c:rich>
              <a:bodyPr rot="0" spcFirstLastPara="1" vertOverflow="ellipsis" vert="horz" wrap="square" anchor="ctr" anchorCtr="0"/>
              <a:lstStyle/>
              <a:p>
                <a:pPr algn="l"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 sz="1100" b="1"/>
                  <a:t>  </a:t>
                </a:r>
                <a:fld id="{B1FFC208-CCC9-4D4E-A120-70CE80421D93}" type="PERCENTAGE">
                  <a:rPr lang="en-US" sz="1600" b="1"/>
                  <a:pPr algn="l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t>[PERCENTO]</a:t>
                </a:fld>
                <a:endParaRPr lang="en-US" sz="1100" b="1"/>
              </a:p>
            </c:rich>
          </c:tx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0"/>
            <a:lstStyle/>
            <a:p>
              <a:pPr algn="l"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01840033001999"/>
                  <c:h val="0.13126063418406805"/>
                </c:manualLayout>
              </c15:layout>
              <c15:dlblFieldTable/>
              <c15:showDataLabelsRange val="0"/>
            </c:ext>
          </c:extLst>
        </c:dLbl>
      </c:pivotFmt>
      <c:pivotFmt>
        <c:idx val="5"/>
        <c:spPr>
          <a:solidFill>
            <a:schemeClr val="bg2">
              <a:lumMod val="75000"/>
            </a:schemeClr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00B05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9.2768800120248282E-2"/>
              <c:y val="-0.23820572312451666"/>
            </c:manualLayout>
          </c:layout>
          <c:tx>
            <c:rich>
              <a:bodyPr rot="0" spcFirstLastPara="1" vertOverflow="ellipsis" vert="horz" wrap="square" anchor="ctr" anchorCtr="0"/>
              <a:lstStyle/>
              <a:p>
                <a:pPr algn="l"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 sz="1100" b="1"/>
                  <a:t>  </a:t>
                </a:r>
                <a:fld id="{B1FFC208-CCC9-4D4E-A120-70CE80421D93}" type="PERCENTAGE">
                  <a:rPr lang="en-US" sz="1600" b="1"/>
                  <a:pPr algn="l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t>[PERCENTO]</a:t>
                </a:fld>
                <a:endParaRPr lang="en-US" sz="1100" b="1"/>
              </a:p>
            </c:rich>
          </c:tx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0"/>
            <a:lstStyle/>
            <a:p>
              <a:pPr algn="l"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01840033001999"/>
                  <c:h val="0.13126063418406805"/>
                </c:manualLayout>
              </c15:layout>
              <c15:dlblFieldTable/>
              <c15:showDataLabelsRange val="0"/>
            </c:ext>
          </c:extLst>
        </c:dLbl>
      </c:pivotFmt>
      <c:pivotFmt>
        <c:idx val="8"/>
        <c:spPr>
          <a:solidFill>
            <a:schemeClr val="bg2">
              <a:lumMod val="75000"/>
            </a:schemeClr>
          </a:solidFill>
          <a:ln w="19050">
            <a:solidFill>
              <a:schemeClr val="lt1"/>
            </a:solidFill>
          </a:ln>
          <a:effectLst/>
        </c:spPr>
      </c:pivotFmt>
    </c:pivotFmts>
    <c:plotArea>
      <c:layout>
        <c:manualLayout>
          <c:layoutTarget val="inner"/>
          <c:xMode val="edge"/>
          <c:yMode val="edge"/>
          <c:x val="0.1243809575036211"/>
          <c:y val="8.9297062925139017E-2"/>
          <c:w val="0.48393483764954365"/>
          <c:h val="0.70569157973582763"/>
        </c:manualLayout>
      </c:layout>
      <c:doughnutChart>
        <c:varyColors val="1"/>
        <c:ser>
          <c:idx val="0"/>
          <c:order val="0"/>
          <c:tx>
            <c:strRef>
              <c:f>DASHBOARD_CHAINS!$C$3</c:f>
              <c:strCache>
                <c:ptCount val="1"/>
                <c:pt idx="0">
                  <c:v>Celková hodnota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05-4985-BB31-AEC3447CDC78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05-4985-BB31-AEC3447CDC78}"/>
              </c:ext>
            </c:extLst>
          </c:dPt>
          <c:dLbls>
            <c:dLbl>
              <c:idx val="0"/>
              <c:layout>
                <c:manualLayout>
                  <c:x val="9.2768800120248282E-2"/>
                  <c:y val="-0.23820572312451666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100" b="1"/>
                      <a:t>  </a:t>
                    </a:r>
                    <a:fld id="{B1FFC208-CCC9-4D4E-A120-70CE80421D93}" type="PERCENTAGE">
                      <a:rPr lang="en-US" sz="1600" b="1"/>
                      <a:pPr algn="l">
                        <a:defRPr sz="1100" b="1"/>
                      </a:pPr>
                      <a:t>[PERCENTO]</a:t>
                    </a:fld>
                    <a:endParaRPr lang="en-US" sz="1100" b="1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1840033001999"/>
                      <c:h val="0.131260634184068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605-4985-BB31-AEC3447CDC7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DASHBOARD_CHAINS!$B$4:$B$6</c:f>
              <c:strCache>
                <c:ptCount val="2"/>
                <c:pt idx="0">
                  <c:v>APSL</c:v>
                </c:pt>
                <c:pt idx="1">
                  <c:v>OSTATNÉ LEKÁRNE</c:v>
                </c:pt>
              </c:strCache>
            </c:strRef>
          </c:cat>
          <c:val>
            <c:numRef>
              <c:f>DASHBOARD_CHAINS!$C$4:$C$6</c:f>
              <c:numCache>
                <c:formatCode>_-* #,##0\ _€_-;\-* #,##0\ _€_-;_-* "-"??\ _€_-;_-@_-</c:formatCode>
                <c:ptCount val="2"/>
                <c:pt idx="0">
                  <c:v>61447.599999999991</c:v>
                </c:pt>
                <c:pt idx="1">
                  <c:v>83395.700000000055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05-4985-BB31-AEC3447CDC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325051592829476"/>
          <c:y val="0.76846638844065307"/>
          <c:w val="0.29709871715045044"/>
          <c:h val="0.19327469562795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cs-CZ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05T21:18:20.00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56C1B8-5F43-4B0F-81E1-122D867445C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2578D2B-C438-4F8D-A094-1D2C53003449}">
      <dgm:prSet phldrT="[Tex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pPr algn="ctr"/>
          <a:r>
            <a:rPr lang="sk-SK" dirty="0">
              <a:latin typeface="Century Gothic" panose="020B0502020202020204" pitchFamily="34" charset="0"/>
            </a:rPr>
            <a:t>2,2 receptu / hodina LPS</a:t>
          </a:r>
          <a:endParaRPr lang="en-GB" dirty="0">
            <a:latin typeface="Century Gothic" panose="020B0502020202020204" pitchFamily="34" charset="0"/>
          </a:endParaRPr>
        </a:p>
      </dgm:t>
    </dgm:pt>
    <dgm:pt modelId="{1DDBADFC-9BBD-4992-A0C2-F99AABE32FFD}" type="parTrans" cxnId="{5445E30D-13C3-450F-A3E1-7F67D6C16351}">
      <dgm:prSet/>
      <dgm:spPr/>
      <dgm:t>
        <a:bodyPr/>
        <a:lstStyle/>
        <a:p>
          <a:endParaRPr lang="en-GB"/>
        </a:p>
      </dgm:t>
    </dgm:pt>
    <dgm:pt modelId="{683519B9-236A-4B27-B99F-FA459DE0FAF5}" type="sibTrans" cxnId="{5445E30D-13C3-450F-A3E1-7F67D6C16351}">
      <dgm:prSet/>
      <dgm:spPr>
        <a:ln>
          <a:solidFill>
            <a:srgbClr val="00B050"/>
          </a:solidFill>
        </a:ln>
      </dgm:spPr>
      <dgm:t>
        <a:bodyPr/>
        <a:lstStyle/>
        <a:p>
          <a:endParaRPr lang="en-GB"/>
        </a:p>
      </dgm:t>
    </dgm:pt>
    <dgm:pt modelId="{57B04878-630B-4D59-AB10-0FE84F72B9FC}">
      <dgm:prSet phldrT="[Tex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pPr algn="ctr"/>
          <a:r>
            <a:rPr lang="sk-SK" dirty="0">
              <a:latin typeface="Century Gothic" panose="020B0502020202020204" pitchFamily="34" charset="0"/>
            </a:rPr>
            <a:t>Personálne náklady: </a:t>
          </a:r>
        </a:p>
        <a:p>
          <a:pPr algn="ctr"/>
          <a:r>
            <a:rPr lang="sk-SK" dirty="0">
              <a:latin typeface="Century Gothic" panose="020B0502020202020204" pitchFamily="34" charset="0"/>
            </a:rPr>
            <a:t>35 tisíc € / mesiac</a:t>
          </a:r>
          <a:endParaRPr lang="en-GB" dirty="0">
            <a:latin typeface="Century Gothic" panose="020B0502020202020204" pitchFamily="34" charset="0"/>
          </a:endParaRPr>
        </a:p>
      </dgm:t>
    </dgm:pt>
    <dgm:pt modelId="{311D7743-A030-4421-85FE-31A8B0DCB707}" type="parTrans" cxnId="{613A5EBB-B8FE-48BC-86E1-0D091BC6A698}">
      <dgm:prSet/>
      <dgm:spPr/>
      <dgm:t>
        <a:bodyPr/>
        <a:lstStyle/>
        <a:p>
          <a:endParaRPr lang="en-GB"/>
        </a:p>
      </dgm:t>
    </dgm:pt>
    <dgm:pt modelId="{22E35CAC-CC8C-4192-B3B5-53F4C2BCB209}" type="sibTrans" cxnId="{613A5EBB-B8FE-48BC-86E1-0D091BC6A698}">
      <dgm:prSet/>
      <dgm:spPr/>
      <dgm:t>
        <a:bodyPr/>
        <a:lstStyle/>
        <a:p>
          <a:endParaRPr lang="en-GB"/>
        </a:p>
      </dgm:t>
    </dgm:pt>
    <dgm:pt modelId="{98AD8A31-E9DC-4DB6-A32D-E0DAC786B2E2}">
      <dgm:prSet phldrT="[Tex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pPr algn="ctr"/>
          <a:r>
            <a:rPr lang="sk-SK" dirty="0">
              <a:latin typeface="Century Gothic" panose="020B0502020202020204" pitchFamily="34" charset="0"/>
            </a:rPr>
            <a:t>viac ako 15 % strata z obratu počas LPS</a:t>
          </a:r>
          <a:endParaRPr lang="en-GB" dirty="0">
            <a:latin typeface="Century Gothic" panose="020B0502020202020204" pitchFamily="34" charset="0"/>
          </a:endParaRPr>
        </a:p>
      </dgm:t>
    </dgm:pt>
    <dgm:pt modelId="{677E5605-C13F-458A-B860-0DD0C429A43E}" type="parTrans" cxnId="{F5BECAEF-34B3-40CC-BBB1-0FA41BD72165}">
      <dgm:prSet/>
      <dgm:spPr/>
      <dgm:t>
        <a:bodyPr/>
        <a:lstStyle/>
        <a:p>
          <a:endParaRPr lang="en-GB"/>
        </a:p>
      </dgm:t>
    </dgm:pt>
    <dgm:pt modelId="{532FC94E-5313-4AA9-B839-6935636D6069}" type="sibTrans" cxnId="{F5BECAEF-34B3-40CC-BBB1-0FA41BD72165}">
      <dgm:prSet/>
      <dgm:spPr/>
      <dgm:t>
        <a:bodyPr/>
        <a:lstStyle/>
        <a:p>
          <a:endParaRPr lang="en-GB"/>
        </a:p>
      </dgm:t>
    </dgm:pt>
    <dgm:pt modelId="{D04C8D71-5B1C-4BF5-A60C-68C2C60F6549}" type="pres">
      <dgm:prSet presAssocID="{3656C1B8-5F43-4B0F-81E1-122D867445C4}" presName="Name0" presStyleCnt="0">
        <dgm:presLayoutVars>
          <dgm:chMax val="7"/>
          <dgm:chPref val="7"/>
          <dgm:dir/>
        </dgm:presLayoutVars>
      </dgm:prSet>
      <dgm:spPr/>
    </dgm:pt>
    <dgm:pt modelId="{5D3DB3C6-7141-444E-B8AB-88A6C395B87A}" type="pres">
      <dgm:prSet presAssocID="{3656C1B8-5F43-4B0F-81E1-122D867445C4}" presName="Name1" presStyleCnt="0"/>
      <dgm:spPr/>
    </dgm:pt>
    <dgm:pt modelId="{9EE23AB2-7BA1-4FF4-8FEA-D249F84AC72C}" type="pres">
      <dgm:prSet presAssocID="{3656C1B8-5F43-4B0F-81E1-122D867445C4}" presName="cycle" presStyleCnt="0"/>
      <dgm:spPr/>
    </dgm:pt>
    <dgm:pt modelId="{EE3DBD86-447F-4E88-BA0B-A57BD9403E42}" type="pres">
      <dgm:prSet presAssocID="{3656C1B8-5F43-4B0F-81E1-122D867445C4}" presName="srcNode" presStyleLbl="node1" presStyleIdx="0" presStyleCnt="3"/>
      <dgm:spPr/>
    </dgm:pt>
    <dgm:pt modelId="{FE222B1B-09EB-4281-9069-310721704BC0}" type="pres">
      <dgm:prSet presAssocID="{3656C1B8-5F43-4B0F-81E1-122D867445C4}" presName="conn" presStyleLbl="parChTrans1D2" presStyleIdx="0" presStyleCnt="1"/>
      <dgm:spPr/>
    </dgm:pt>
    <dgm:pt modelId="{1B537E5A-9BE6-40ED-AA88-A963C536A941}" type="pres">
      <dgm:prSet presAssocID="{3656C1B8-5F43-4B0F-81E1-122D867445C4}" presName="extraNode" presStyleLbl="node1" presStyleIdx="0" presStyleCnt="3"/>
      <dgm:spPr/>
    </dgm:pt>
    <dgm:pt modelId="{6514D90B-7AE6-4370-BF9C-A4CCF97E2900}" type="pres">
      <dgm:prSet presAssocID="{3656C1B8-5F43-4B0F-81E1-122D867445C4}" presName="dstNode" presStyleLbl="node1" presStyleIdx="0" presStyleCnt="3"/>
      <dgm:spPr/>
    </dgm:pt>
    <dgm:pt modelId="{C09F5A2A-777C-47CC-A93C-4EF0CE73186B}" type="pres">
      <dgm:prSet presAssocID="{A2578D2B-C438-4F8D-A094-1D2C53003449}" presName="text_1" presStyleLbl="node1" presStyleIdx="0" presStyleCnt="3" custLinFactNeighborY="4484">
        <dgm:presLayoutVars>
          <dgm:bulletEnabled val="1"/>
        </dgm:presLayoutVars>
      </dgm:prSet>
      <dgm:spPr/>
    </dgm:pt>
    <dgm:pt modelId="{7D8A3A34-6842-4679-8534-2800F6491C3B}" type="pres">
      <dgm:prSet presAssocID="{A2578D2B-C438-4F8D-A094-1D2C53003449}" presName="accent_1" presStyleCnt="0"/>
      <dgm:spPr/>
    </dgm:pt>
    <dgm:pt modelId="{F570767C-95F3-447F-8C5B-5162F579EDE3}" type="pres">
      <dgm:prSet presAssocID="{A2578D2B-C438-4F8D-A094-1D2C53003449}" presName="accentRepeatNode" presStyleLbl="solidFgAcc1" presStyleIdx="0" presStyleCnt="3"/>
      <dgm:spPr>
        <a:ln>
          <a:solidFill>
            <a:srgbClr val="00B050"/>
          </a:solidFill>
        </a:ln>
      </dgm:spPr>
    </dgm:pt>
    <dgm:pt modelId="{8491627A-E3C5-4B1D-84DB-AD2C4BF8C926}" type="pres">
      <dgm:prSet presAssocID="{57B04878-630B-4D59-AB10-0FE84F72B9FC}" presName="text_2" presStyleLbl="node1" presStyleIdx="1" presStyleCnt="3" custScaleX="102355" custLinFactNeighborX="-1504" custLinFactNeighborY="3819">
        <dgm:presLayoutVars>
          <dgm:bulletEnabled val="1"/>
        </dgm:presLayoutVars>
      </dgm:prSet>
      <dgm:spPr/>
    </dgm:pt>
    <dgm:pt modelId="{FFCC3227-C5AB-4167-9737-5D96B9424C66}" type="pres">
      <dgm:prSet presAssocID="{57B04878-630B-4D59-AB10-0FE84F72B9FC}" presName="accent_2" presStyleCnt="0"/>
      <dgm:spPr/>
    </dgm:pt>
    <dgm:pt modelId="{CA996539-DC75-4665-A463-57D46D2BA4FF}" type="pres">
      <dgm:prSet presAssocID="{57B04878-630B-4D59-AB10-0FE84F72B9FC}" presName="accentRepeatNode" presStyleLbl="solidFgAcc1" presStyleIdx="1" presStyleCnt="3"/>
      <dgm:spPr>
        <a:ln>
          <a:solidFill>
            <a:srgbClr val="00B050"/>
          </a:solidFill>
        </a:ln>
      </dgm:spPr>
    </dgm:pt>
    <dgm:pt modelId="{5FF0987F-C978-46CA-A0C5-88BC08DA9B0F}" type="pres">
      <dgm:prSet presAssocID="{98AD8A31-E9DC-4DB6-A32D-E0DAC786B2E2}" presName="text_3" presStyleLbl="node1" presStyleIdx="2" presStyleCnt="3">
        <dgm:presLayoutVars>
          <dgm:bulletEnabled val="1"/>
        </dgm:presLayoutVars>
      </dgm:prSet>
      <dgm:spPr/>
    </dgm:pt>
    <dgm:pt modelId="{242328D1-3E1C-4A52-85EB-A27F68CB441E}" type="pres">
      <dgm:prSet presAssocID="{98AD8A31-E9DC-4DB6-A32D-E0DAC786B2E2}" presName="accent_3" presStyleCnt="0"/>
      <dgm:spPr/>
    </dgm:pt>
    <dgm:pt modelId="{C4B0FE32-839D-426D-9368-8A70A2FB438C}" type="pres">
      <dgm:prSet presAssocID="{98AD8A31-E9DC-4DB6-A32D-E0DAC786B2E2}" presName="accentRepeatNode" presStyleLbl="solidFgAcc1" presStyleIdx="2" presStyleCnt="3"/>
      <dgm:spPr>
        <a:ln>
          <a:solidFill>
            <a:srgbClr val="00B050"/>
          </a:solidFill>
        </a:ln>
      </dgm:spPr>
    </dgm:pt>
  </dgm:ptLst>
  <dgm:cxnLst>
    <dgm:cxn modelId="{5445E30D-13C3-450F-A3E1-7F67D6C16351}" srcId="{3656C1B8-5F43-4B0F-81E1-122D867445C4}" destId="{A2578D2B-C438-4F8D-A094-1D2C53003449}" srcOrd="0" destOrd="0" parTransId="{1DDBADFC-9BBD-4992-A0C2-F99AABE32FFD}" sibTransId="{683519B9-236A-4B27-B99F-FA459DE0FAF5}"/>
    <dgm:cxn modelId="{AAF60E54-E921-4342-BDDF-577F76F3790E}" type="presOf" srcId="{A2578D2B-C438-4F8D-A094-1D2C53003449}" destId="{C09F5A2A-777C-47CC-A93C-4EF0CE73186B}" srcOrd="0" destOrd="0" presId="urn:microsoft.com/office/officeart/2008/layout/VerticalCurvedList"/>
    <dgm:cxn modelId="{FE05369D-1639-485F-8DE5-5D16F6F3E223}" type="presOf" srcId="{683519B9-236A-4B27-B99F-FA459DE0FAF5}" destId="{FE222B1B-09EB-4281-9069-310721704BC0}" srcOrd="0" destOrd="0" presId="urn:microsoft.com/office/officeart/2008/layout/VerticalCurvedList"/>
    <dgm:cxn modelId="{E451E79F-E4B3-4C91-B889-D56B9AA8025D}" type="presOf" srcId="{57B04878-630B-4D59-AB10-0FE84F72B9FC}" destId="{8491627A-E3C5-4B1D-84DB-AD2C4BF8C926}" srcOrd="0" destOrd="0" presId="urn:microsoft.com/office/officeart/2008/layout/VerticalCurvedList"/>
    <dgm:cxn modelId="{613A5EBB-B8FE-48BC-86E1-0D091BC6A698}" srcId="{3656C1B8-5F43-4B0F-81E1-122D867445C4}" destId="{57B04878-630B-4D59-AB10-0FE84F72B9FC}" srcOrd="1" destOrd="0" parTransId="{311D7743-A030-4421-85FE-31A8B0DCB707}" sibTransId="{22E35CAC-CC8C-4192-B3B5-53F4C2BCB209}"/>
    <dgm:cxn modelId="{AA730ED2-A35E-471C-9102-A8D9D993A40F}" type="presOf" srcId="{3656C1B8-5F43-4B0F-81E1-122D867445C4}" destId="{D04C8D71-5B1C-4BF5-A60C-68C2C60F6549}" srcOrd="0" destOrd="0" presId="urn:microsoft.com/office/officeart/2008/layout/VerticalCurvedList"/>
    <dgm:cxn modelId="{777C0ED3-A66A-4C97-AFD2-7AD5345E1F42}" type="presOf" srcId="{98AD8A31-E9DC-4DB6-A32D-E0DAC786B2E2}" destId="{5FF0987F-C978-46CA-A0C5-88BC08DA9B0F}" srcOrd="0" destOrd="0" presId="urn:microsoft.com/office/officeart/2008/layout/VerticalCurvedList"/>
    <dgm:cxn modelId="{F5BECAEF-34B3-40CC-BBB1-0FA41BD72165}" srcId="{3656C1B8-5F43-4B0F-81E1-122D867445C4}" destId="{98AD8A31-E9DC-4DB6-A32D-E0DAC786B2E2}" srcOrd="2" destOrd="0" parTransId="{677E5605-C13F-458A-B860-0DD0C429A43E}" sibTransId="{532FC94E-5313-4AA9-B839-6935636D6069}"/>
    <dgm:cxn modelId="{88E69445-FE43-464D-8683-20BAEFB3FA87}" type="presParOf" srcId="{D04C8D71-5B1C-4BF5-A60C-68C2C60F6549}" destId="{5D3DB3C6-7141-444E-B8AB-88A6C395B87A}" srcOrd="0" destOrd="0" presId="urn:microsoft.com/office/officeart/2008/layout/VerticalCurvedList"/>
    <dgm:cxn modelId="{E8A2750C-61A2-477D-B331-24E36BA8C87D}" type="presParOf" srcId="{5D3DB3C6-7141-444E-B8AB-88A6C395B87A}" destId="{9EE23AB2-7BA1-4FF4-8FEA-D249F84AC72C}" srcOrd="0" destOrd="0" presId="urn:microsoft.com/office/officeart/2008/layout/VerticalCurvedList"/>
    <dgm:cxn modelId="{8113E706-7364-4313-936F-17F335706D71}" type="presParOf" srcId="{9EE23AB2-7BA1-4FF4-8FEA-D249F84AC72C}" destId="{EE3DBD86-447F-4E88-BA0B-A57BD9403E42}" srcOrd="0" destOrd="0" presId="urn:microsoft.com/office/officeart/2008/layout/VerticalCurvedList"/>
    <dgm:cxn modelId="{25D8CC71-1035-4854-A146-D8674585FE05}" type="presParOf" srcId="{9EE23AB2-7BA1-4FF4-8FEA-D249F84AC72C}" destId="{FE222B1B-09EB-4281-9069-310721704BC0}" srcOrd="1" destOrd="0" presId="urn:microsoft.com/office/officeart/2008/layout/VerticalCurvedList"/>
    <dgm:cxn modelId="{1A15CC00-4824-43CA-A382-0245023B525A}" type="presParOf" srcId="{9EE23AB2-7BA1-4FF4-8FEA-D249F84AC72C}" destId="{1B537E5A-9BE6-40ED-AA88-A963C536A941}" srcOrd="2" destOrd="0" presId="urn:microsoft.com/office/officeart/2008/layout/VerticalCurvedList"/>
    <dgm:cxn modelId="{1BB4B9F4-FE7D-4F25-875F-85A7F6A9FFD4}" type="presParOf" srcId="{9EE23AB2-7BA1-4FF4-8FEA-D249F84AC72C}" destId="{6514D90B-7AE6-4370-BF9C-A4CCF97E2900}" srcOrd="3" destOrd="0" presId="urn:microsoft.com/office/officeart/2008/layout/VerticalCurvedList"/>
    <dgm:cxn modelId="{8DAE5578-D21B-4B82-96EE-C42E2A34819E}" type="presParOf" srcId="{5D3DB3C6-7141-444E-B8AB-88A6C395B87A}" destId="{C09F5A2A-777C-47CC-A93C-4EF0CE73186B}" srcOrd="1" destOrd="0" presId="urn:microsoft.com/office/officeart/2008/layout/VerticalCurvedList"/>
    <dgm:cxn modelId="{073B9D93-2626-4834-93F5-A76772782D85}" type="presParOf" srcId="{5D3DB3C6-7141-444E-B8AB-88A6C395B87A}" destId="{7D8A3A34-6842-4679-8534-2800F6491C3B}" srcOrd="2" destOrd="0" presId="urn:microsoft.com/office/officeart/2008/layout/VerticalCurvedList"/>
    <dgm:cxn modelId="{85BB1EFE-A144-4DA0-B865-9BB6E1A3850A}" type="presParOf" srcId="{7D8A3A34-6842-4679-8534-2800F6491C3B}" destId="{F570767C-95F3-447F-8C5B-5162F579EDE3}" srcOrd="0" destOrd="0" presId="urn:microsoft.com/office/officeart/2008/layout/VerticalCurvedList"/>
    <dgm:cxn modelId="{70191DD8-946F-4D1F-86AC-CEE5A961008B}" type="presParOf" srcId="{5D3DB3C6-7141-444E-B8AB-88A6C395B87A}" destId="{8491627A-E3C5-4B1D-84DB-AD2C4BF8C926}" srcOrd="3" destOrd="0" presId="urn:microsoft.com/office/officeart/2008/layout/VerticalCurvedList"/>
    <dgm:cxn modelId="{DC20737C-7937-40BA-9101-B5C85EEEB484}" type="presParOf" srcId="{5D3DB3C6-7141-444E-B8AB-88A6C395B87A}" destId="{FFCC3227-C5AB-4167-9737-5D96B9424C66}" srcOrd="4" destOrd="0" presId="urn:microsoft.com/office/officeart/2008/layout/VerticalCurvedList"/>
    <dgm:cxn modelId="{41B49AE7-E6AC-49AF-B881-E943C08010C2}" type="presParOf" srcId="{FFCC3227-C5AB-4167-9737-5D96B9424C66}" destId="{CA996539-DC75-4665-A463-57D46D2BA4FF}" srcOrd="0" destOrd="0" presId="urn:microsoft.com/office/officeart/2008/layout/VerticalCurvedList"/>
    <dgm:cxn modelId="{480B5DD8-8BC8-4ABC-AAF5-2F9C4F47B22C}" type="presParOf" srcId="{5D3DB3C6-7141-444E-B8AB-88A6C395B87A}" destId="{5FF0987F-C978-46CA-A0C5-88BC08DA9B0F}" srcOrd="5" destOrd="0" presId="urn:microsoft.com/office/officeart/2008/layout/VerticalCurvedList"/>
    <dgm:cxn modelId="{F17AA3DB-6C35-49CC-8FB7-69C041C9490C}" type="presParOf" srcId="{5D3DB3C6-7141-444E-B8AB-88A6C395B87A}" destId="{242328D1-3E1C-4A52-85EB-A27F68CB441E}" srcOrd="6" destOrd="0" presId="urn:microsoft.com/office/officeart/2008/layout/VerticalCurvedList"/>
    <dgm:cxn modelId="{C8219286-D4C1-4B19-9326-7728A8D44C54}" type="presParOf" srcId="{242328D1-3E1C-4A52-85EB-A27F68CB441E}" destId="{C4B0FE32-839D-426D-9368-8A70A2FB438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22B1B-09EB-4281-9069-310721704BC0}">
      <dsp:nvSpPr>
        <dsp:cNvPr id="0" name=""/>
        <dsp:cNvSpPr/>
      </dsp:nvSpPr>
      <dsp:spPr>
        <a:xfrm>
          <a:off x="-3945363" y="-602222"/>
          <a:ext cx="4674340" cy="4674340"/>
        </a:xfrm>
        <a:prstGeom prst="blockArc">
          <a:avLst>
            <a:gd name="adj1" fmla="val 18900000"/>
            <a:gd name="adj2" fmla="val 2700000"/>
            <a:gd name="adj3" fmla="val 462"/>
          </a:avLst>
        </a:pr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F5A2A-777C-47CC-A93C-4EF0CE73186B}">
      <dsp:nvSpPr>
        <dsp:cNvPr id="0" name=""/>
        <dsp:cNvSpPr/>
      </dsp:nvSpPr>
      <dsp:spPr>
        <a:xfrm>
          <a:off x="460516" y="378107"/>
          <a:ext cx="4190427" cy="693979"/>
        </a:xfrm>
        <a:prstGeom prst="rect">
          <a:avLst/>
        </a:prstGeom>
        <a:solidFill>
          <a:srgbClr val="00B050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846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 dirty="0">
              <a:latin typeface="Century Gothic" panose="020B0502020202020204" pitchFamily="34" charset="0"/>
            </a:rPr>
            <a:t>2,2 receptu / hodina LPS</a:t>
          </a:r>
          <a:endParaRPr lang="en-GB" sz="1700" kern="1200" dirty="0">
            <a:latin typeface="Century Gothic" panose="020B0502020202020204" pitchFamily="34" charset="0"/>
          </a:endParaRPr>
        </a:p>
      </dsp:txBody>
      <dsp:txXfrm>
        <a:off x="460516" y="378107"/>
        <a:ext cx="4190427" cy="693979"/>
      </dsp:txXfrm>
    </dsp:sp>
    <dsp:sp modelId="{F570767C-95F3-447F-8C5B-5162F579EDE3}">
      <dsp:nvSpPr>
        <dsp:cNvPr id="0" name=""/>
        <dsp:cNvSpPr/>
      </dsp:nvSpPr>
      <dsp:spPr>
        <a:xfrm>
          <a:off x="26779" y="260242"/>
          <a:ext cx="867474" cy="8674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1627A-E3C5-4B1D-84DB-AD2C4BF8C926}">
      <dsp:nvSpPr>
        <dsp:cNvPr id="0" name=""/>
        <dsp:cNvSpPr/>
      </dsp:nvSpPr>
      <dsp:spPr>
        <a:xfrm>
          <a:off x="607176" y="1414461"/>
          <a:ext cx="4030910" cy="693979"/>
        </a:xfrm>
        <a:prstGeom prst="rect">
          <a:avLst/>
        </a:prstGeom>
        <a:solidFill>
          <a:srgbClr val="00B050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846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 dirty="0">
              <a:latin typeface="Century Gothic" panose="020B0502020202020204" pitchFamily="34" charset="0"/>
            </a:rPr>
            <a:t>Personálne náklady: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 dirty="0">
              <a:latin typeface="Century Gothic" panose="020B0502020202020204" pitchFamily="34" charset="0"/>
            </a:rPr>
            <a:t>35 tisíc € / mesiac</a:t>
          </a:r>
          <a:endParaRPr lang="en-GB" sz="1700" kern="1200" dirty="0">
            <a:latin typeface="Century Gothic" panose="020B0502020202020204" pitchFamily="34" charset="0"/>
          </a:endParaRPr>
        </a:p>
      </dsp:txBody>
      <dsp:txXfrm>
        <a:off x="607176" y="1414461"/>
        <a:ext cx="4030910" cy="693979"/>
      </dsp:txXfrm>
    </dsp:sp>
    <dsp:sp modelId="{CA996539-DC75-4665-A463-57D46D2BA4FF}">
      <dsp:nvSpPr>
        <dsp:cNvPr id="0" name=""/>
        <dsp:cNvSpPr/>
      </dsp:nvSpPr>
      <dsp:spPr>
        <a:xfrm>
          <a:off x="279041" y="1301211"/>
          <a:ext cx="867474" cy="8674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F0987F-C978-46CA-A0C5-88BC08DA9B0F}">
      <dsp:nvSpPr>
        <dsp:cNvPr id="0" name=""/>
        <dsp:cNvSpPr/>
      </dsp:nvSpPr>
      <dsp:spPr>
        <a:xfrm>
          <a:off x="460516" y="2428927"/>
          <a:ext cx="4190427" cy="693979"/>
        </a:xfrm>
        <a:prstGeom prst="rect">
          <a:avLst/>
        </a:prstGeom>
        <a:solidFill>
          <a:srgbClr val="00B050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846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 dirty="0">
              <a:latin typeface="Century Gothic" panose="020B0502020202020204" pitchFamily="34" charset="0"/>
            </a:rPr>
            <a:t>viac ako 15 % strata z obratu počas LPS</a:t>
          </a:r>
          <a:endParaRPr lang="en-GB" sz="1700" kern="1200" dirty="0">
            <a:latin typeface="Century Gothic" panose="020B0502020202020204" pitchFamily="34" charset="0"/>
          </a:endParaRPr>
        </a:p>
      </dsp:txBody>
      <dsp:txXfrm>
        <a:off x="460516" y="2428927"/>
        <a:ext cx="4190427" cy="693979"/>
      </dsp:txXfrm>
    </dsp:sp>
    <dsp:sp modelId="{C4B0FE32-839D-426D-9368-8A70A2FB438C}">
      <dsp:nvSpPr>
        <dsp:cNvPr id="0" name=""/>
        <dsp:cNvSpPr/>
      </dsp:nvSpPr>
      <dsp:spPr>
        <a:xfrm>
          <a:off x="26779" y="2342179"/>
          <a:ext cx="867474" cy="8674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917BB-04B8-452D-A922-8E1FBC284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451755-EEFD-453A-BF26-08B1325F2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96123AA-64B4-4CAF-9EEE-3BBC7AD3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42E0F4A-3B5D-4402-BCF2-BD6F14A3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052439E-40E9-469E-95E7-F4CFCE4D8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92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6B73E-7269-41F6-9C41-CBEADC2DB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DEAB7529-3071-4C34-8A01-382136E03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BD4550B-092B-43C2-A725-C2C90832E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F79DB8E-1926-493A-A902-C0EA0E28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489D43F-4AA3-48E1-8683-168F2A34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8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4AE6F945-79F6-475E-A477-2F7C9A62F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0C6CBB3A-154B-44AC-AC47-15490D9B2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3B88F6A-CCA3-433E-9832-AE490029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4223578-8E83-4490-B3F0-6C87AD77B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AD31003-1815-41E8-8CE3-CE46013A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7408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0E5D67-6643-481D-A24D-5E64970B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3CC08A5-4513-4FE7-88D4-9DCF274E8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A7A0A05-C877-426D-8B9B-7EF6A059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FC6D919-7208-4B26-A08A-BA69BDCE8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5606E28-2D98-4040-9C8E-5A4DAA7A2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81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C4B89-C903-4892-BC52-50E19165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6E873C74-94AC-495C-8695-1C3327386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126BA2F-C3BD-409A-A759-0340C7282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836AE35-E419-408B-9350-826BEC42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1A3E57E-CE9D-4EA4-976B-B49EBEA0E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0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276105-C958-44BF-B1A0-99BF55CC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A216E90-B0DC-427E-BA5E-10625EB7C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783965F-BE38-4596-99B6-AB09D22D9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8687A0A-C216-4144-B3BB-C7E887EB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E555EE9-4A5A-48C6-98A7-6972A5692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CFE4677-8557-47C4-8E4F-6BE0FB24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57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1D329-AD9D-4F94-8129-FF49142D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256D3D90-EA1F-45B2-A4B3-3B6EF4730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053EA950-6E30-4626-9119-D563E7A77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D424303B-590E-4C08-B482-47503FC66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E69FCA1-5105-4F0B-9176-8AD886EB4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5E35F140-8947-46B4-9165-29B585C1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DEFEEE2E-CA3D-44F2-ACA4-D31FA6D0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85EBF29B-31F5-452B-B57C-188EB65C3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50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7EA4A-8141-49C2-BCC3-49778BC2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3E168210-A3EA-47CD-8F92-DEC48166B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B125CE21-5CFE-40FA-8271-C7EA9856E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32141BEB-A775-4949-9BC2-2CBD0794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08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F17D3334-89D0-43CE-AB57-302576795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9D955F11-4135-4996-A5B1-7ED76324D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858CB5B-9A06-4F1D-9B53-C322A5FE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21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74644-90BA-4E0B-AF4C-0392B9F5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8838E31-3818-432A-94B5-47297EE1E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D0342F53-E909-49CF-AD27-40D200715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9CAA8C2-F372-4765-A873-F5A0806B1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6E26D965-A5FC-4DAB-B814-A68A4965C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26F21D8-5575-494A-8815-75C475492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132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203ACA-1F2D-47CB-B987-E68F39B40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3AC389B3-2F96-4C8D-B3EF-527FA65CB7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C2668005-AE0D-4E41-95A0-815E9CA0C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D6C9DFA-2121-45D9-A920-C5013B22B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2A0ACEF-4734-42BB-9986-AECD2D60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6C73621-E288-487B-94BB-344D83F4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510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D57C0E97-ECD9-4262-874B-0DD43E11A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0422F3FA-2BC9-40A7-8EBE-1294AE657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09FDFAB-DD28-41C1-8C3D-EFE727870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71799-3F3A-446B-81BE-ABF9C07ECFCF}" type="datetimeFigureOut">
              <a:rPr lang="cs-CZ" smtClean="0"/>
              <a:t>05.02.2019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A1450C2-C83D-4B44-B4A1-B0F4C00ED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2C723E5-C56A-4741-B189-CD39F6D2E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4A997-3919-4AED-9DDD-EA9C9721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92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>
            <a:extLst>
              <a:ext uri="{FF2B5EF4-FFF2-40B4-BE49-F238E27FC236}">
                <a16:creationId xmlns:a16="http://schemas.microsoft.com/office/drawing/2014/main" id="{04E7F68E-F1E8-4EFE-9966-CB8B90B8C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69"/>
            <a:ext cx="12192000" cy="683246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C7911B0-70B8-47D6-ADB8-6261EAAEB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oundRect">
            <a:avLst/>
          </a:prstGeom>
          <a:noFill/>
        </p:spPr>
        <p:txBody>
          <a:bodyPr anchor="ctr">
            <a:normAutofit/>
          </a:bodyPr>
          <a:lstStyle/>
          <a:p>
            <a:r>
              <a:rPr lang="sk-SK" sz="5250" b="1" dirty="0">
                <a:solidFill>
                  <a:srgbClr val="009B66"/>
                </a:solidFill>
                <a:latin typeface="Titillium Up" panose="00000300000000000000" pitchFamily="50" charset="-18"/>
              </a:rPr>
              <a:t>Lekárenská pohotovostná služba</a:t>
            </a:r>
            <a:endParaRPr lang="cs-CZ" sz="5250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635130A-C385-476D-BB38-398C98C3A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k-SK" sz="3200" b="1" dirty="0">
                <a:solidFill>
                  <a:srgbClr val="969696"/>
                </a:solidFill>
                <a:latin typeface="Titillium Up" panose="00000300000000000000" pitchFamily="50" charset="-18"/>
              </a:rPr>
              <a:t>Slovenská lekárnická komora</a:t>
            </a:r>
          </a:p>
          <a:p>
            <a:r>
              <a:rPr lang="sk-SK" sz="3200" b="1" dirty="0">
                <a:solidFill>
                  <a:srgbClr val="969696"/>
                </a:solidFill>
                <a:latin typeface="Titillium Up" panose="00000300000000000000" pitchFamily="50" charset="-18"/>
              </a:rPr>
              <a:t>Asociácia prevádzkovateľov sieťových lekární </a:t>
            </a:r>
          </a:p>
        </p:txBody>
      </p:sp>
    </p:spTree>
    <p:extLst>
      <p:ext uri="{BB962C8B-B14F-4D97-AF65-F5344CB8AC3E}">
        <p14:creationId xmlns:p14="http://schemas.microsoft.com/office/powerpoint/2010/main" val="136167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7332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1CBF9BE3-32D8-4B42-A36D-1F70992DE2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138628"/>
              </p:ext>
            </p:extLst>
          </p:nvPr>
        </p:nvGraphicFramePr>
        <p:xfrm>
          <a:off x="838200" y="1712895"/>
          <a:ext cx="9586800" cy="3713992"/>
        </p:xfrm>
        <a:graphic>
          <a:graphicData uri="http://schemas.openxmlformats.org/drawingml/2006/table">
            <a:tbl>
              <a:tblPr firstRow="1" firstCol="1" bandRow="1"/>
              <a:tblGrid>
                <a:gridCol w="6476400">
                  <a:extLst>
                    <a:ext uri="{9D8B030D-6E8A-4147-A177-3AD203B41FA5}">
                      <a16:colId xmlns:a16="http://schemas.microsoft.com/office/drawing/2014/main" val="379295698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508429464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1617225706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637828727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FINANČNÝ OBRAT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43975"/>
                  </a:ext>
                </a:extLst>
              </a:tr>
              <a:tr h="255270">
                <a:tc rowSpan="7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hodinová realizácia (€)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355396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662641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156353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903916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017278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301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870255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viac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931059"/>
                  </a:ext>
                </a:extLst>
              </a:tr>
            </a:tbl>
          </a:graphicData>
        </a:graphic>
      </p:graphicFrame>
      <p:sp>
        <p:nvSpPr>
          <p:cNvPr id="6" name="BlokTextu 5">
            <a:extLst>
              <a:ext uri="{FF2B5EF4-FFF2-40B4-BE49-F238E27FC236}">
                <a16:creationId xmlns:a16="http://schemas.microsoft.com/office/drawing/2014/main" id="{2799C123-E233-4B42-8645-D3BB3CE22665}"/>
              </a:ext>
            </a:extLst>
          </p:cNvPr>
          <p:cNvSpPr txBox="1"/>
          <p:nvPr/>
        </p:nvSpPr>
        <p:spPr>
          <a:xfrm>
            <a:off x="838200" y="6162075"/>
            <a:ext cx="9833572" cy="40620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95% lekární nedosahuje hodinovú realizáciu vyššiu ako 50 €. Nulový obrat vykázalo 22% lekární.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78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682F527B-3AE1-4988-945F-4D6146C92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515972"/>
              </p:ext>
            </p:extLst>
          </p:nvPr>
        </p:nvGraphicFramePr>
        <p:xfrm>
          <a:off x="838200" y="1699832"/>
          <a:ext cx="9586800" cy="3713992"/>
        </p:xfrm>
        <a:graphic>
          <a:graphicData uri="http://schemas.openxmlformats.org/drawingml/2006/table">
            <a:tbl>
              <a:tblPr firstRow="1" firstCol="1" bandRow="1"/>
              <a:tblGrid>
                <a:gridCol w="6476400">
                  <a:extLst>
                    <a:ext uri="{9D8B030D-6E8A-4147-A177-3AD203B41FA5}">
                      <a16:colId xmlns:a16="http://schemas.microsoft.com/office/drawing/2014/main" val="1425846135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78317395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3095148892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2031371461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FINANČNÝ OBRAT APS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OD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1283978"/>
                  </a:ext>
                </a:extLst>
              </a:tr>
              <a:tr h="255270">
                <a:tc rowSpan="7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hodinová realizácia (€) lekárskych predpisov vystavených v</a:t>
                      </a:r>
                      <a:r>
                        <a:rPr lang="sk-SK" sz="15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sk-SK" sz="15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rámci APS</a:t>
                      </a:r>
                      <a:endParaRPr lang="cs-CZ" sz="15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41%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143069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828686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296253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439081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917368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5220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374533"/>
                  </a:ext>
                </a:extLst>
              </a:tr>
            </a:tbl>
          </a:graphicData>
        </a:graphic>
      </p:graphicFrame>
      <p:sp>
        <p:nvSpPr>
          <p:cNvPr id="6" name="BlokTextu 5">
            <a:extLst>
              <a:ext uri="{FF2B5EF4-FFF2-40B4-BE49-F238E27FC236}">
                <a16:creationId xmlns:a16="http://schemas.microsoft.com/office/drawing/2014/main" id="{1F9BE71F-9BE6-4599-889F-63D8D8E2D578}"/>
              </a:ext>
            </a:extLst>
          </p:cNvPr>
          <p:cNvSpPr txBox="1"/>
          <p:nvPr/>
        </p:nvSpPr>
        <p:spPr>
          <a:xfrm>
            <a:off x="838200" y="5413824"/>
            <a:ext cx="9833572" cy="116743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93% pohotovostných lekární nedosahuje z liekov vydaných na lekársky predpis vystavený lekárom ambulantnej pohotovostnej služby vyšší ako desaťeurový obrat. 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Nulový obrat takýchto lekárskych predpisov má 41% lekární.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23791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88E9E151-C381-4C8F-A4E0-17DB7A1718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843084"/>
              </p:ext>
            </p:extLst>
          </p:nvPr>
        </p:nvGraphicFramePr>
        <p:xfrm>
          <a:off x="838200" y="1699832"/>
          <a:ext cx="9583200" cy="2624249"/>
        </p:xfrm>
        <a:graphic>
          <a:graphicData uri="http://schemas.openxmlformats.org/drawingml/2006/table">
            <a:tbl>
              <a:tblPr firstRow="1" firstCol="1" bandRow="1"/>
              <a:tblGrid>
                <a:gridCol w="7612500">
                  <a:extLst>
                    <a:ext uri="{9D8B030D-6E8A-4147-A177-3AD203B41FA5}">
                      <a16:colId xmlns:a16="http://schemas.microsoft.com/office/drawing/2014/main" val="3315751170"/>
                    </a:ext>
                  </a:extLst>
                </a:gridCol>
                <a:gridCol w="1970700">
                  <a:extLst>
                    <a:ext uri="{9D8B030D-6E8A-4147-A177-3AD203B41FA5}">
                      <a16:colId xmlns:a16="http://schemas.microsoft.com/office/drawing/2014/main" val="902799850"/>
                    </a:ext>
                  </a:extLst>
                </a:gridCol>
              </a:tblGrid>
              <a:tr h="20843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PERSONÁLNA ZÁŤAŽ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80363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Áno, bývam nie ďaleko od pracoviska, resp. do práce chodievam autom.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650987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Nie, bývam ďalej, do práce nechodím autom, hromadná doprava po skončení pohotovosti je komplikovaná, resp. žiadna.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8765"/>
                  </a:ext>
                </a:extLst>
              </a:tr>
            </a:tbl>
          </a:graphicData>
        </a:graphic>
      </p:graphicFrame>
      <p:sp>
        <p:nvSpPr>
          <p:cNvPr id="6" name="BlokTextu 5">
            <a:extLst>
              <a:ext uri="{FF2B5EF4-FFF2-40B4-BE49-F238E27FC236}">
                <a16:creationId xmlns:a16="http://schemas.microsoft.com/office/drawing/2014/main" id="{613405FF-6263-4EE7-BBC0-5E77D216D476}"/>
              </a:ext>
            </a:extLst>
          </p:cNvPr>
          <p:cNvSpPr txBox="1"/>
          <p:nvPr/>
        </p:nvSpPr>
        <p:spPr>
          <a:xfrm>
            <a:off x="838200" y="5187095"/>
            <a:ext cx="9833572" cy="1394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Polovica farmaceutov má problém dopravy do miesta bydliska po skončení pohotovostnej služby. je vhodné vziať do úvahy aj skutočnosť, že cca 80% farmaceutov sú ženy, preto je nezanedbateľná aj otázka bezpečnosti pri výkone pohotovostnej služby, resp. pri odchode z</a:t>
            </a:r>
            <a:r>
              <a:rPr lang="sk-SK" sz="2000" i="1" dirty="0">
                <a:solidFill>
                  <a:srgbClr val="008E5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pracoviska.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67437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POHOTOVOSTI Z POHĽADU ZAMESTNÁVATEĽA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90153B86-EB15-4F46-8CC9-1AA7EA8A4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50" y="2229644"/>
            <a:ext cx="8343900" cy="3543300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C673824D-BF4F-433A-AB77-803ADB6ABBBA}"/>
              </a:ext>
            </a:extLst>
          </p:cNvPr>
          <p:cNvSpPr txBox="1">
            <a:spLocks/>
          </p:cNvSpPr>
          <p:nvPr/>
        </p:nvSpPr>
        <p:spPr>
          <a:xfrm>
            <a:off x="9575075" y="6089671"/>
            <a:ext cx="1778725" cy="450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k-SK" sz="2000" b="1">
                <a:solidFill>
                  <a:srgbClr val="969696"/>
                </a:solidFill>
                <a:latin typeface="Titillium" panose="00000500000000000000" pitchFamily="50" charset="-18"/>
              </a:rPr>
              <a:t>www.apsl.sk</a:t>
            </a:r>
            <a:endParaRPr lang="sk-SK" sz="2000" b="1" dirty="0">
              <a:solidFill>
                <a:srgbClr val="969696"/>
              </a:solidFill>
              <a:latin typeface="Titillium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5424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ODSLÚŽENÉ POHOTOVSTI PREVYŠUJÚ TRHOVÝ PODIEL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0" y="1800000"/>
            <a:ext cx="6170400" cy="4351338"/>
          </a:xfrm>
        </p:spPr>
        <p:txBody>
          <a:bodyPr anchor="ctr">
            <a:noAutofit/>
          </a:bodyPr>
          <a:lstStyle/>
          <a:p>
            <a:pPr marL="720000" indent="-7200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SzPct val="70000"/>
              <a:buBlip>
                <a:blip r:embed="rId2"/>
              </a:buBlip>
            </a:pPr>
            <a:r>
              <a:rPr lang="sk-SK" sz="2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Trhový podiel lekární združených v APSL na Slovensku je 20%</a:t>
            </a:r>
          </a:p>
          <a:p>
            <a:pPr marL="720000" indent="-7200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SzPct val="70000"/>
              <a:buBlip>
                <a:blip r:embed="rId2"/>
              </a:buBlip>
            </a:pPr>
            <a:r>
              <a:rPr lang="sk-SK" sz="2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Za obdobie 07 – 12 2018 odslúžených až 61 448 hodín lekárenskej pohotovostnej služby, čo je takmer polovica  celkového počtu LPS</a:t>
            </a:r>
          </a:p>
          <a:p>
            <a:pPr marL="720000" indent="-7200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SzPct val="70000"/>
              <a:buBlip>
                <a:blip r:embed="rId2"/>
              </a:buBlip>
            </a:pPr>
            <a:r>
              <a:rPr lang="sk-SK" sz="2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Nárast počtu odpracovaných hodín na jedného farmaceuta, nie zriedka spojený s nadčasom v nočnej zmene, pôsobí negatívne a </a:t>
            </a:r>
            <a:r>
              <a:rPr lang="sk-SK" sz="2000" b="1" dirty="0" err="1">
                <a:solidFill>
                  <a:srgbClr val="5F5F5F"/>
                </a:solidFill>
                <a:latin typeface="Titillium Up" panose="00000300000000000000" pitchFamily="50" charset="-18"/>
              </a:rPr>
              <a:t>demotivuje</a:t>
            </a:r>
            <a:r>
              <a:rPr lang="sk-SK" sz="2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 zamestnancov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618F4C48-FF1C-4242-AD07-298516910746}"/>
              </a:ext>
            </a:extLst>
          </p:cNvPr>
          <p:cNvGrpSpPr/>
          <p:nvPr/>
        </p:nvGrpSpPr>
        <p:grpSpPr>
          <a:xfrm>
            <a:off x="653297" y="1980000"/>
            <a:ext cx="6563465" cy="4325963"/>
            <a:chOff x="846124" y="1832367"/>
            <a:chExt cx="7111719" cy="4695056"/>
          </a:xfrm>
        </p:grpSpPr>
        <p:graphicFrame>
          <p:nvGraphicFramePr>
            <p:cNvPr id="5" name="Graf 4">
              <a:extLst>
                <a:ext uri="{FF2B5EF4-FFF2-40B4-BE49-F238E27FC236}">
                  <a16:creationId xmlns:a16="http://schemas.microsoft.com/office/drawing/2014/main" id="{CDC663F4-0719-4D5F-863C-38405ABA7B2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29090331"/>
                </p:ext>
              </p:extLst>
            </p:nvPr>
          </p:nvGraphicFramePr>
          <p:xfrm>
            <a:off x="846124" y="1832367"/>
            <a:ext cx="7111719" cy="46950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6" name="Grafický objekt 10" descr="Hodiny">
              <a:extLst>
                <a:ext uri="{FF2B5EF4-FFF2-40B4-BE49-F238E27FC236}">
                  <a16:creationId xmlns:a16="http://schemas.microsoft.com/office/drawing/2014/main" id="{90E43B43-3BDB-4AC8-B500-823E31806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89242" y="3816290"/>
              <a:ext cx="982821" cy="970470"/>
            </a:xfrm>
            <a:prstGeom prst="rect">
              <a:avLst/>
            </a:prstGeom>
          </p:spPr>
        </p:pic>
        <p:sp>
          <p:nvSpPr>
            <p:cNvPr id="7" name="BlokTextu 11">
              <a:extLst>
                <a:ext uri="{FF2B5EF4-FFF2-40B4-BE49-F238E27FC236}">
                  <a16:creationId xmlns:a16="http://schemas.microsoft.com/office/drawing/2014/main" id="{68333E82-6A02-4562-987F-6D38138A16BC}"/>
                </a:ext>
              </a:extLst>
            </p:cNvPr>
            <p:cNvSpPr txBox="1"/>
            <p:nvPr/>
          </p:nvSpPr>
          <p:spPr>
            <a:xfrm>
              <a:off x="2759321" y="3185165"/>
              <a:ext cx="1642663" cy="686285"/>
            </a:xfrm>
            <a:prstGeom prst="rect">
              <a:avLst/>
            </a:prstGeom>
            <a:solidFill>
              <a:sysClr val="window" lastClr="FFFFFF">
                <a:alpha val="0"/>
              </a:sysClr>
            </a:solidFill>
            <a:ln w="9525" cmpd="sng">
              <a:noFill/>
            </a:ln>
            <a:effectLst/>
          </p:spPr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57EAD373-53F3-4A53-8B25-318608B7A4C2}" type="TxLink"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APSL: 61 448 hodín LPS</a:t>
              </a:fld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111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HĽADANIE EFFEKTIVITY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0" y="1800000"/>
            <a:ext cx="6170502" cy="4351338"/>
          </a:xfrm>
        </p:spPr>
        <p:txBody>
          <a:bodyPr anchor="ctr">
            <a:normAutofit fontScale="70000" lnSpcReduction="20000"/>
          </a:bodyPr>
          <a:lstStyle/>
          <a:p>
            <a:pPr marL="360000" indent="-36000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Prax ukazuje, že záujem pacientov o služby LPS je takmer nulový. Praktický význam pohotovosti do 22.30 hod. vidieť iba pri lekárňach, ktoré sa nachádzajú v blízkosti zdravotných zariadení, kde je zabezpečovaná ambulantná lekárska pohotovosť.</a:t>
            </a:r>
          </a:p>
          <a:p>
            <a:pPr marL="360000" indent="-36000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Zvýšené náklady spojené s poskytovaním lekárenskej pohotovostnej služby  v zmysle zákona nie sú  zohľadnené. </a:t>
            </a:r>
          </a:p>
          <a:p>
            <a:pPr marL="360000" indent="-36000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Vo viacerých prípadoch bolo nevyhnutné personálne posilniť vybrané lekárne, aby sme vedeli štátom uloženú povinnosť LPS splniť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91A4CB77-5205-4C44-AAE8-0F376B58527E}"/>
              </a:ext>
            </a:extLst>
          </p:cNvPr>
          <p:cNvGrpSpPr/>
          <p:nvPr/>
        </p:nvGrpSpPr>
        <p:grpSpPr>
          <a:xfrm>
            <a:off x="838200" y="2019565"/>
            <a:ext cx="4719934" cy="3469896"/>
            <a:chOff x="0" y="0"/>
            <a:chExt cx="6055767" cy="4274427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DF84A368-99D8-49A3-9C99-3EF7866909B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57699408"/>
                </p:ext>
              </p:extLst>
            </p:nvPr>
          </p:nvGraphicFramePr>
          <p:xfrm>
            <a:off x="0" y="0"/>
            <a:ext cx="6055767" cy="42744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6" name="Grafický objekt 4">
              <a:extLst>
                <a:ext uri="{FF2B5EF4-FFF2-40B4-BE49-F238E27FC236}">
                  <a16:creationId xmlns:a16="http://schemas.microsoft.com/office/drawing/2014/main" id="{6B13D8A0-3D07-4836-9A62-ADF0E909B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0479" y="546866"/>
              <a:ext cx="705507" cy="705507"/>
            </a:xfrm>
            <a:prstGeom prst="rect">
              <a:avLst/>
            </a:prstGeom>
          </p:spPr>
        </p:pic>
        <p:pic>
          <p:nvPicPr>
            <p:cNvPr id="7" name="Grafický objekt 8">
              <a:extLst>
                <a:ext uri="{FF2B5EF4-FFF2-40B4-BE49-F238E27FC236}">
                  <a16:creationId xmlns:a16="http://schemas.microsoft.com/office/drawing/2014/main" id="{8EAF940F-4996-4610-AFB2-610560DF2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23031" y="3161315"/>
              <a:ext cx="545224" cy="545224"/>
            </a:xfrm>
            <a:prstGeom prst="rect">
              <a:avLst/>
            </a:prstGeom>
          </p:spPr>
        </p:pic>
        <p:pic>
          <p:nvPicPr>
            <p:cNvPr id="8" name="Grafický objekt 15">
              <a:extLst>
                <a:ext uri="{FF2B5EF4-FFF2-40B4-BE49-F238E27FC236}">
                  <a16:creationId xmlns:a16="http://schemas.microsoft.com/office/drawing/2014/main" id="{AD552C29-44FE-4F41-B6C1-F7A55D0B8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8207" y="2038022"/>
              <a:ext cx="512380" cy="512380"/>
            </a:xfrm>
            <a:prstGeom prst="rect">
              <a:avLst/>
            </a:prstGeom>
          </p:spPr>
        </p:pic>
        <p:pic>
          <p:nvPicPr>
            <p:cNvPr id="9" name="Grafický objekt 13">
              <a:extLst>
                <a:ext uri="{FF2B5EF4-FFF2-40B4-BE49-F238E27FC236}">
                  <a16:creationId xmlns:a16="http://schemas.microsoft.com/office/drawing/2014/main" id="{0FB58BAD-21F7-4CFC-8AC1-078086F6E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69722" y="1742418"/>
              <a:ext cx="407274" cy="407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061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911B0-70B8-47D6-ADB8-6261EAAEB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oundRect">
            <a:avLst/>
          </a:prstGeom>
          <a:noFill/>
        </p:spPr>
        <p:txBody>
          <a:bodyPr anchor="ctr">
            <a:normAutofit/>
          </a:bodyPr>
          <a:lstStyle/>
          <a:p>
            <a:r>
              <a:rPr lang="sk-SK" sz="5250" b="1" dirty="0">
                <a:solidFill>
                  <a:srgbClr val="009B66"/>
                </a:solidFill>
                <a:latin typeface="Titillium Up" panose="00000300000000000000" pitchFamily="50" charset="-18"/>
              </a:rPr>
              <a:t>ĎAKUJEME ZA POZORNOSŤ</a:t>
            </a:r>
            <a:endParaRPr lang="cs-CZ" sz="5250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635130A-C385-476D-BB38-398C98C3A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k-SK" sz="3200" b="1" dirty="0">
                <a:solidFill>
                  <a:srgbClr val="969696"/>
                </a:solidFill>
                <a:latin typeface="Titillium Up" panose="00000300000000000000" pitchFamily="50" charset="-18"/>
              </a:rPr>
              <a:t>Slovenská lekárnická komora</a:t>
            </a:r>
          </a:p>
          <a:p>
            <a:r>
              <a:rPr lang="sk-SK" sz="3200" b="1" dirty="0">
                <a:solidFill>
                  <a:srgbClr val="969696"/>
                </a:solidFill>
                <a:latin typeface="Titillium Up" panose="00000300000000000000" pitchFamily="50" charset="-18"/>
              </a:rPr>
              <a:t>Asociácia prevádzkovateľov sieťových lekární </a:t>
            </a:r>
          </a:p>
        </p:txBody>
      </p:sp>
    </p:spTree>
    <p:extLst>
      <p:ext uri="{BB962C8B-B14F-4D97-AF65-F5344CB8AC3E}">
        <p14:creationId xmlns:p14="http://schemas.microsoft.com/office/powerpoint/2010/main" val="3586995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PREDCHÁDZAJÚCI STAV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Bez striktnej legislatívnej úpravy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Dohoda SLeK a samosprávnych krajov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Čas podľa rozhodnutia samosprávneho kraja 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Miesto podľa rozhodnutia samosprávneho kraja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V správnom konaní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Bez úhrady</a:t>
            </a:r>
            <a:endParaRPr lang="cs-CZ" sz="3000" b="1" dirty="0">
              <a:solidFill>
                <a:srgbClr val="5F5F5F"/>
              </a:solidFill>
              <a:latin typeface="Titillium Up" panose="000003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1746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LEGISLATÍVNA ÚPRAVA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anchor="ctr">
            <a:normAutofit/>
          </a:bodyPr>
          <a:lstStyle/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Novela zákona o liekoch účinná od 15. júna 2018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7.00 – 22.30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Nariadenie príslušného samosprávneho kraja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Spádové územie podľa vyhlášky č. 22/2018 Z. z.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Mimo správneho konania</a:t>
            </a:r>
          </a:p>
          <a:p>
            <a:pPr marL="0" indent="-720000">
              <a:lnSpc>
                <a:spcPct val="125000"/>
              </a:lnSpc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Bez úhrady</a:t>
            </a:r>
            <a:endParaRPr lang="cs-CZ" sz="3000" b="1" dirty="0">
              <a:solidFill>
                <a:srgbClr val="5F5F5F"/>
              </a:solidFill>
              <a:latin typeface="Titillium Up" panose="000003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53622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ANGAŽOVANOSŤ SLEK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anchor="ctr">
            <a:normAutofit lnSpcReduction="10000"/>
          </a:bodyPr>
          <a:lstStyle/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2016 – návrh riešenia 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2017 – návrh paragrafového znenia</a:t>
            </a:r>
            <a:endParaRPr lang="cs-CZ" sz="3000" b="1" dirty="0">
              <a:solidFill>
                <a:srgbClr val="5F5F5F"/>
              </a:solidFill>
              <a:latin typeface="Titillium Up" panose="00000300000000000000" pitchFamily="50" charset="-18"/>
            </a:endParaRP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Rovnaká metodika ako APS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Rovnaký model financovania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Určenie minimálnej mzdy farmaceuta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Paušál poskytovateľovi služby</a:t>
            </a:r>
          </a:p>
          <a:p>
            <a:pPr marL="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2018 – realita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Komunikácia s poslancami výboru pre zdravotníctvo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Žiadosť kancelárii prezidenta</a:t>
            </a:r>
          </a:p>
          <a:p>
            <a:pPr marL="1440000" lvl="1" indent="-720000">
              <a:lnSpc>
                <a:spcPct val="100000"/>
              </a:lnSpc>
              <a:spcBef>
                <a:spcPts val="0"/>
              </a:spcBef>
              <a:buSzPct val="70000"/>
              <a:buBlip>
                <a:blip r:embed="rId3"/>
              </a:buBlip>
            </a:pPr>
            <a:r>
              <a:rPr lang="sk-SK" sz="25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Podania na Krajské prokuratúry</a:t>
            </a:r>
          </a:p>
        </p:txBody>
      </p:sp>
    </p:spTree>
    <p:extLst>
      <p:ext uri="{BB962C8B-B14F-4D97-AF65-F5344CB8AC3E}">
        <p14:creationId xmlns:p14="http://schemas.microsoft.com/office/powerpoint/2010/main" val="1427416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PRIESKUM EFEKTIVITY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95B3F5F-6A6C-4D1C-B70F-D8830585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anchor="ctr">
            <a:normAutofit/>
          </a:bodyPr>
          <a:lstStyle/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Lokalita lekárne vo vzťahu k APS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Rozsah poskytovania LPS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Počet pacientov počas LPS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Počet pacientov s lekárskym predpisom APS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Hodinový obrat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Hodinový obrat lekárskych predpisov APS</a:t>
            </a:r>
          </a:p>
          <a:p>
            <a:pPr marL="0" indent="-720000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k-SK" sz="3000" b="1" dirty="0">
                <a:solidFill>
                  <a:srgbClr val="5F5F5F"/>
                </a:solidFill>
                <a:latin typeface="Titillium Up" panose="00000300000000000000" pitchFamily="50" charset="-18"/>
              </a:rPr>
              <a:t>Komfort farmaceuta</a:t>
            </a:r>
            <a:endParaRPr lang="sk-SK" sz="2500" b="1" dirty="0">
              <a:solidFill>
                <a:srgbClr val="5F5F5F"/>
              </a:solidFill>
              <a:latin typeface="Titillium Up" panose="000003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52916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A006F51D-E630-48F8-9D3C-8B8CA5D53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785332"/>
              </p:ext>
            </p:extLst>
          </p:nvPr>
        </p:nvGraphicFramePr>
        <p:xfrm>
          <a:off x="838200" y="1777779"/>
          <a:ext cx="9581463" cy="4616173"/>
        </p:xfrm>
        <a:graphic>
          <a:graphicData uri="http://schemas.openxmlformats.org/drawingml/2006/table">
            <a:tbl>
              <a:tblPr firstRow="1" firstCol="1" bandRow="1"/>
              <a:tblGrid>
                <a:gridCol w="7028962">
                  <a:extLst>
                    <a:ext uri="{9D8B030D-6E8A-4147-A177-3AD203B41FA5}">
                      <a16:colId xmlns:a16="http://schemas.microsoft.com/office/drawing/2014/main" val="568466471"/>
                    </a:ext>
                  </a:extLst>
                </a:gridCol>
                <a:gridCol w="2552501">
                  <a:extLst>
                    <a:ext uri="{9D8B030D-6E8A-4147-A177-3AD203B41FA5}">
                      <a16:colId xmlns:a16="http://schemas.microsoft.com/office/drawing/2014/main" val="2878907281"/>
                    </a:ext>
                  </a:extLst>
                </a:gridCol>
              </a:tblGrid>
              <a:tr h="2099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DOSTUPNOSŤ PRE PACIENTA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61194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Sme v jednej budove, resp. veľmi blízko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222244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Okolo 50, maximálne tak do 100 metrov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919923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Približne 100 - 200 metrov, pacient v pohode dôjde pešo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156214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Viac než 200 metrov, ale nie ďalej ako pol kilometra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41693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Približne kilometer, možno trochu viac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099126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Sme dosť vzdialení, pacienti k nám zvyčajne neprídu, alebo idú autom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943737"/>
                  </a:ext>
                </a:extLst>
              </a:tr>
              <a:tr h="59163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5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Pevný bod ambulantnej pohotovosti v našom spádovom území ešte nie je obsadený a napriek tomu, že je to v rozpore so zákonom nám samosprávny kraj nariadil pohotovosť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cs-CZ" sz="3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667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74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CE26D961-B0E3-4E4C-A934-44254FDA4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228216"/>
              </p:ext>
            </p:extLst>
          </p:nvPr>
        </p:nvGraphicFramePr>
        <p:xfrm>
          <a:off x="838200" y="1699832"/>
          <a:ext cx="9586800" cy="2335151"/>
        </p:xfrm>
        <a:graphic>
          <a:graphicData uri="http://schemas.openxmlformats.org/drawingml/2006/table">
            <a:tbl>
              <a:tblPr firstRow="1" firstCol="1" bandRow="1"/>
              <a:tblGrid>
                <a:gridCol w="6476400">
                  <a:extLst>
                    <a:ext uri="{9D8B030D-6E8A-4147-A177-3AD203B41FA5}">
                      <a16:colId xmlns:a16="http://schemas.microsoft.com/office/drawing/2014/main" val="2205888055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954400230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1835013566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4016686062"/>
                    </a:ext>
                  </a:extLst>
                </a:gridCol>
              </a:tblGrid>
              <a:tr h="17970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ROZSAH POHOTOVOSTI</a:t>
                      </a: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348218"/>
                  </a:ext>
                </a:extLst>
              </a:tr>
              <a:tr h="466916">
                <a:tc rowSpan="4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rozsah (hodín) pohotovostnej služby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583875"/>
                  </a:ext>
                </a:extLst>
              </a:tr>
              <a:tr h="4669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62%</a:t>
                      </a: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798355"/>
                  </a:ext>
                </a:extLst>
              </a:tr>
              <a:tr h="4669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25%</a:t>
                      </a: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21023"/>
                  </a:ext>
                </a:extLst>
              </a:tr>
              <a:tr h="4669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viac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12%</a:t>
                      </a:r>
                      <a:endParaRPr lang="cs-CZ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987253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FA10AAAB-37C9-443D-9AC0-79DB37EDEA37}"/>
              </a:ext>
            </a:extLst>
          </p:cNvPr>
          <p:cNvSpPr txBox="1"/>
          <p:nvPr/>
        </p:nvSpPr>
        <p:spPr>
          <a:xfrm>
            <a:off x="838200" y="5503433"/>
            <a:ext cx="9833572" cy="10648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7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Napriek deklarovanej ambícii unifikovať pohotovostnú službu v rámci celej SR dochádza k regionálnym rozdielom a rôznym dohodám, v zmysle ktorých sú v rámci jedného dňa rozpísané 2 - 3 lekárne v rozdielnych časoch.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14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1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EE0BC21A-5365-4B4A-9ACC-BDAC21541E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304330"/>
              </p:ext>
            </p:extLst>
          </p:nvPr>
        </p:nvGraphicFramePr>
        <p:xfrm>
          <a:off x="838200" y="1754696"/>
          <a:ext cx="9583200" cy="3249743"/>
        </p:xfrm>
        <a:graphic>
          <a:graphicData uri="http://schemas.openxmlformats.org/drawingml/2006/table">
            <a:tbl>
              <a:tblPr firstRow="1" firstCol="1" bandRow="1"/>
              <a:tblGrid>
                <a:gridCol w="6477000">
                  <a:extLst>
                    <a:ext uri="{9D8B030D-6E8A-4147-A177-3AD203B41FA5}">
                      <a16:colId xmlns:a16="http://schemas.microsoft.com/office/drawing/2014/main" val="156714955"/>
                    </a:ext>
                  </a:extLst>
                </a:gridCol>
                <a:gridCol w="1035400">
                  <a:extLst>
                    <a:ext uri="{9D8B030D-6E8A-4147-A177-3AD203B41FA5}">
                      <a16:colId xmlns:a16="http://schemas.microsoft.com/office/drawing/2014/main" val="2084508846"/>
                    </a:ext>
                  </a:extLst>
                </a:gridCol>
                <a:gridCol w="1035400">
                  <a:extLst>
                    <a:ext uri="{9D8B030D-6E8A-4147-A177-3AD203B41FA5}">
                      <a16:colId xmlns:a16="http://schemas.microsoft.com/office/drawing/2014/main" val="3701840427"/>
                    </a:ext>
                  </a:extLst>
                </a:gridCol>
                <a:gridCol w="1035400">
                  <a:extLst>
                    <a:ext uri="{9D8B030D-6E8A-4147-A177-3AD203B41FA5}">
                      <a16:colId xmlns:a16="http://schemas.microsoft.com/office/drawing/2014/main" val="398768296"/>
                    </a:ext>
                  </a:extLst>
                </a:gridCol>
              </a:tblGrid>
              <a:tr h="2520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REÁLNA VYŤAŽENOSŤ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13530"/>
                  </a:ext>
                </a:extLst>
              </a:tr>
              <a:tr h="252095">
                <a:tc row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pacientov za hodinu pohotovostnej služby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 b="1" i="1" dirty="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36645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81434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080995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7806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943847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b="1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viac</a:t>
                      </a:r>
                      <a:endParaRPr lang="cs-CZ" sz="2000" b="1" i="1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21816"/>
                  </a:ext>
                </a:extLst>
              </a:tr>
            </a:tbl>
          </a:graphicData>
        </a:graphic>
      </p:graphicFrame>
      <p:sp>
        <p:nvSpPr>
          <p:cNvPr id="8" name="BlokTextu 7">
            <a:extLst>
              <a:ext uri="{FF2B5EF4-FFF2-40B4-BE49-F238E27FC236}">
                <a16:creationId xmlns:a16="http://schemas.microsoft.com/office/drawing/2014/main" id="{3EBEE022-A273-4010-8902-AA384AB7A961}"/>
              </a:ext>
            </a:extLst>
          </p:cNvPr>
          <p:cNvSpPr txBox="1"/>
          <p:nvPr/>
        </p:nvSpPr>
        <p:spPr>
          <a:xfrm>
            <a:off x="838200" y="5174112"/>
            <a:ext cx="9833572" cy="1394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Viac než 90% lekárenských pohotovostí nevybaví ani 5 pacientov za hodinu; 21% lekární ani jedného pacienta. Takmer polovica lekárni vybavila za hodinu maximálne jedného pacienta. Možno konštatovať, že minimálne 60% pohotovostných lekární nemá reálne odborné opodstatnenie.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8962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C358-8966-426F-AD67-1C564FD3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69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009B66"/>
                </a:solidFill>
                <a:latin typeface="Titillium Up" panose="00000300000000000000" pitchFamily="50" charset="-18"/>
              </a:rPr>
              <a:t>VÝSLEDKY</a:t>
            </a:r>
            <a:endParaRPr lang="cs-CZ" b="1" dirty="0">
              <a:solidFill>
                <a:srgbClr val="009B66"/>
              </a:solidFill>
              <a:latin typeface="Titillium Up" panose="00000300000000000000" pitchFamily="50" charset="-18"/>
            </a:endParaRPr>
          </a:p>
        </p:txBody>
      </p:sp>
      <p:graphicFrame>
        <p:nvGraphicFramePr>
          <p:cNvPr id="5" name="Zástupný objekt pre obsah 4">
            <a:extLst>
              <a:ext uri="{FF2B5EF4-FFF2-40B4-BE49-F238E27FC236}">
                <a16:creationId xmlns:a16="http://schemas.microsoft.com/office/drawing/2014/main" id="{A3A13179-EFA0-4FF2-8545-2A96CB1BB5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768596"/>
              </p:ext>
            </p:extLst>
          </p:nvPr>
        </p:nvGraphicFramePr>
        <p:xfrm>
          <a:off x="838200" y="1699832"/>
          <a:ext cx="9586800" cy="3249743"/>
        </p:xfrm>
        <a:graphic>
          <a:graphicData uri="http://schemas.openxmlformats.org/drawingml/2006/table">
            <a:tbl>
              <a:tblPr firstRow="1" firstCol="1" bandRow="1"/>
              <a:tblGrid>
                <a:gridCol w="6476400">
                  <a:extLst>
                    <a:ext uri="{9D8B030D-6E8A-4147-A177-3AD203B41FA5}">
                      <a16:colId xmlns:a16="http://schemas.microsoft.com/office/drawing/2014/main" val="2115148671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3902797325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3466673129"/>
                    </a:ext>
                  </a:extLst>
                </a:gridCol>
                <a:gridCol w="1036800">
                  <a:extLst>
                    <a:ext uri="{9D8B030D-6E8A-4147-A177-3AD203B41FA5}">
                      <a16:colId xmlns:a16="http://schemas.microsoft.com/office/drawing/2014/main" val="1786265700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008E5A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REÁLNA POTREBA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495394"/>
                  </a:ext>
                </a:extLst>
              </a:tr>
              <a:tr h="255270">
                <a:tc row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pacientov s lekárskym predpisom z APS (bez ohľadu na dĺžku služby)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41%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426715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12772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200613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290274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2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cs-CZ" sz="300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933551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2000" i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2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000" dirty="0">
                        <a:effectLst/>
                        <a:latin typeface="Titillium" panose="000005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3000" b="1" dirty="0">
                          <a:solidFill>
                            <a:srgbClr val="7E7E7E"/>
                          </a:solidFill>
                          <a:effectLst/>
                          <a:latin typeface="Titillium" panose="00000500000000000000" pitchFamily="50" charset="-1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cs-CZ" sz="3000" dirty="0">
                        <a:effectLst/>
                        <a:latin typeface="Titillium" panose="00000500000000000000" pitchFamily="50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220405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751945FD-6B3E-4CEB-8E38-8FAAB7000534}"/>
              </a:ext>
            </a:extLst>
          </p:cNvPr>
          <p:cNvSpPr txBox="1"/>
          <p:nvPr/>
        </p:nvSpPr>
        <p:spPr>
          <a:xfrm>
            <a:off x="838200" y="5503433"/>
            <a:ext cx="9833572" cy="10648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i="1" dirty="0">
                <a:solidFill>
                  <a:srgbClr val="008E5A"/>
                </a:solidFill>
                <a:latin typeface="Titillium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89% lekární v priebehu pohotovostnej služby vybavilo 0 - 5 pacientov s lekárskym predpisom vystaveným v rámci ambulantnej pohotovostnej služby, pričom 41% lekární nemalo ani jedného takého pacienta.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1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846</Words>
  <Application>Microsoft Office PowerPoint</Application>
  <PresentationFormat>Širokouhlá</PresentationFormat>
  <Paragraphs>185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Titillium</vt:lpstr>
      <vt:lpstr>Titillium Up</vt:lpstr>
      <vt:lpstr>Motív balíka Office</vt:lpstr>
      <vt:lpstr>Lekárenská pohotovostná služba</vt:lpstr>
      <vt:lpstr>PREDCHÁDZAJÚCI STAV</vt:lpstr>
      <vt:lpstr>LEGISLATÍVNA ÚPRAVA</vt:lpstr>
      <vt:lpstr>ANGAŽOVANOSŤ SLEK</vt:lpstr>
      <vt:lpstr>PRIESKUM EFEKTIVITY</vt:lpstr>
      <vt:lpstr>VÝSLEDKY</vt:lpstr>
      <vt:lpstr>VÝSLEDKY</vt:lpstr>
      <vt:lpstr>VÝSLEDKY</vt:lpstr>
      <vt:lpstr>VÝSLEDKY</vt:lpstr>
      <vt:lpstr>VÝSLEDKY</vt:lpstr>
      <vt:lpstr>VÝSLEDKY</vt:lpstr>
      <vt:lpstr>VÝSLEDKY</vt:lpstr>
      <vt:lpstr>POHOTOVOSTI Z POHĽADU ZAMESTNÁVATEĽA</vt:lpstr>
      <vt:lpstr>ODSLÚŽENÉ POHOTOVSTI PREVYŠUJÚ TRHOVÝ PODIEL</vt:lpstr>
      <vt:lpstr>HĽADANIE EFFEKTIVITY</vt:lpstr>
      <vt:lpstr>ĎAKUJEME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Lekárenská pohotovostná služba</dc:title>
  <dc:creator>Ondrej Sukeľ</dc:creator>
  <cp:lastModifiedBy>Ondrej Sukeľ</cp:lastModifiedBy>
  <cp:revision>19</cp:revision>
  <dcterms:created xsi:type="dcterms:W3CDTF">2019-02-05T18:05:02Z</dcterms:created>
  <dcterms:modified xsi:type="dcterms:W3CDTF">2019-02-05T21:54:15Z</dcterms:modified>
</cp:coreProperties>
</file>